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va Student Font" charset="1" panose="00000000000000000000"/>
      <p:regular r:id="rId21"/>
    </p:embeddedFont>
    <p:embeddedFont>
      <p:font typeface="Arapey Bold" charset="1" panose="02000000000000000000"/>
      <p:regular r:id="rId22"/>
    </p:embeddedFont>
    <p:embeddedFont>
      <p:font typeface="Ibarra Real Nova" charset="1" panose="00000500000000000000"/>
      <p:regular r:id="rId23"/>
    </p:embeddedFont>
    <p:embeddedFont>
      <p:font typeface="Noto Serif Display Italics" charset="1" panose="02020502080505090204"/>
      <p:regular r:id="rId24"/>
    </p:embeddedFont>
    <p:embeddedFont>
      <p:font typeface="Noto Serif Display" charset="1" panose="02020502080505020204"/>
      <p:regular r:id="rId25"/>
    </p:embeddedFont>
    <p:embeddedFont>
      <p:font typeface="Canva Sans Bold" charset="1" panose="020B0803030501040103"/>
      <p:regular r:id="rId26"/>
    </p:embeddedFont>
    <p:embeddedFont>
      <p:font typeface="Noto Serif Display ExtraCondensed Ultra-Bold" charset="1" panose="02020806080505020204"/>
      <p:regular r:id="rId27"/>
    </p:embeddedFont>
    <p:embeddedFont>
      <p:font typeface="Canva Sans Bold Italics" charset="1" panose="020B0803030501040103"/>
      <p:regular r:id="rId28"/>
    </p:embeddedFont>
    <p:embeddedFont>
      <p:font typeface="Ibarra Real Nova Bold" charset="1" panose="00000800000000000000"/>
      <p:regular r:id="rId29"/>
    </p:embeddedFont>
    <p:embeddedFont>
      <p:font typeface="Josefin Sans Bold" charset="1" panose="00000800000000000000"/>
      <p:regular r:id="rId30"/>
    </p:embeddedFont>
    <p:embeddedFont>
      <p:font typeface="Josefin Sans" charset="1" panose="00000500000000000000"/>
      <p:regular r:id="rId31"/>
    </p:embeddedFont>
    <p:embeddedFont>
      <p:font typeface="Josefin Sans Italics" charset="1" panose="00000500000000000000"/>
      <p:regular r:id="rId32"/>
    </p:embeddedFont>
    <p:embeddedFont>
      <p:font typeface="Noto Serif Display Semi-Bold" charset="1" panose="02020702080505020204"/>
      <p:regular r:id="rId33"/>
    </p:embeddedFont>
    <p:embeddedFont>
      <p:font typeface="Josefin Sans Bold Italics" charset="1" panose="00000800000000000000"/>
      <p:regular r:id="rId34"/>
    </p:embeddedFont>
    <p:embeddedFont>
      <p:font typeface="Josefin Sans Semi-Bold" charset="1" panose="00000700000000000000"/>
      <p:regular r:id="rId35"/>
    </p:embeddedFont>
    <p:embeddedFont>
      <p:font typeface="Sloop Script Pro" charset="1" panose="00000000000000090000"/>
      <p:regular r:id="rId36"/>
    </p:embeddedFont>
    <p:embeddedFont>
      <p:font typeface="Dangwa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304991" cy="7586519"/>
          </a:xfrm>
          <a:custGeom>
            <a:avLst/>
            <a:gdLst/>
            <a:ahLst/>
            <a:cxnLst/>
            <a:rect r="r" b="b" t="t" l="l"/>
            <a:pathLst>
              <a:path h="7586519" w="19304991">
                <a:moveTo>
                  <a:pt x="0" y="0"/>
                </a:moveTo>
                <a:lnTo>
                  <a:pt x="19304991" y="0"/>
                </a:lnTo>
                <a:lnTo>
                  <a:pt x="19304991" y="7586519"/>
                </a:lnTo>
                <a:lnTo>
                  <a:pt x="0" y="7586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29" r="0" b="-772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50132" y="6684936"/>
            <a:ext cx="5097974" cy="6610015"/>
            <a:chOff x="0" y="0"/>
            <a:chExt cx="6797299" cy="8813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97294" cy="8813292"/>
            </a:xfrm>
            <a:custGeom>
              <a:avLst/>
              <a:gdLst/>
              <a:ahLst/>
              <a:cxnLst/>
              <a:rect r="r" b="b" t="t" l="l"/>
              <a:pathLst>
                <a:path h="8813292" w="6797294">
                  <a:moveTo>
                    <a:pt x="0" y="0"/>
                  </a:moveTo>
                  <a:lnTo>
                    <a:pt x="6797294" y="0"/>
                  </a:lnTo>
                  <a:lnTo>
                    <a:pt x="6797294" y="8813292"/>
                  </a:lnTo>
                  <a:lnTo>
                    <a:pt x="0" y="8813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1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10576" y="6657266"/>
            <a:ext cx="6277424" cy="3047404"/>
          </a:xfrm>
          <a:custGeom>
            <a:avLst/>
            <a:gdLst/>
            <a:ahLst/>
            <a:cxnLst/>
            <a:rect r="r" b="b" t="t" l="l"/>
            <a:pathLst>
              <a:path h="3047404" w="6277424">
                <a:moveTo>
                  <a:pt x="0" y="0"/>
                </a:moveTo>
                <a:lnTo>
                  <a:pt x="6277424" y="0"/>
                </a:lnTo>
                <a:lnTo>
                  <a:pt x="6277424" y="3047405"/>
                </a:lnTo>
                <a:lnTo>
                  <a:pt x="0" y="3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4018" y="3669435"/>
            <a:ext cx="15775282" cy="114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6715" spc="651">
                <a:solidFill>
                  <a:srgbClr val="DBDBDB"/>
                </a:solidFill>
                <a:latin typeface="Canva Student Font"/>
              </a:rPr>
              <a:t>- FAKE NEWS PREDICTION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041005"/>
            <a:ext cx="7368655" cy="111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5848">
                <a:solidFill>
                  <a:srgbClr val="FFFFFF"/>
                </a:solidFill>
                <a:latin typeface="Arapey Bold"/>
              </a:rPr>
              <a:t>Presented by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4302" y="7284834"/>
            <a:ext cx="10292635" cy="300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3"/>
              </a:lnSpc>
            </a:pPr>
            <a:r>
              <a:rPr lang="en-US" sz="5248" spc="20">
                <a:solidFill>
                  <a:srgbClr val="EAC83D"/>
                </a:solidFill>
                <a:latin typeface="Ibarra Real Nova"/>
              </a:rPr>
              <a:t>RESHMA A- 210701211</a:t>
            </a:r>
          </a:p>
          <a:p>
            <a:pPr algn="l">
              <a:lnSpc>
                <a:spcPts val="8081"/>
              </a:lnSpc>
            </a:pPr>
            <a:r>
              <a:rPr lang="en-US" sz="5247" spc="15">
                <a:solidFill>
                  <a:srgbClr val="EAC83D"/>
                </a:solidFill>
                <a:latin typeface="Ibarra Real Nova"/>
              </a:rPr>
              <a:t>RESHMA S - 210701213</a:t>
            </a:r>
          </a:p>
          <a:p>
            <a:pPr algn="l">
              <a:lnSpc>
                <a:spcPts val="8083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4713027" y="1496821"/>
            <a:ext cx="8351559" cy="1567550"/>
            <a:chOff x="0" y="0"/>
            <a:chExt cx="11135413" cy="20900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11135413" cy="636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6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12201"/>
              <a:ext cx="11135413" cy="1377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39"/>
                </a:lnSpc>
              </a:pPr>
              <a:r>
                <a:rPr lang="en-US" sz="7932" spc="602">
                  <a:solidFill>
                    <a:srgbClr val="F6BA02"/>
                  </a:solidFill>
                  <a:latin typeface="Noto Serif Display Italics"/>
                </a:rPr>
                <a:t>TruthTrack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42204" y="622800"/>
            <a:ext cx="10841574" cy="1124617"/>
            <a:chOff x="0" y="0"/>
            <a:chExt cx="14455432" cy="149948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14455432" cy="385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77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8351"/>
              <a:ext cx="14455432" cy="1031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9"/>
                </a:lnSpc>
              </a:pPr>
              <a:r>
                <a:rPr lang="en-US" sz="5966" spc="173">
                  <a:solidFill>
                    <a:srgbClr val="F1F0EA"/>
                  </a:solidFill>
                  <a:latin typeface="Noto Serif Display Semi-Bold"/>
                </a:rPr>
                <a:t>Application Development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42204" y="2603270"/>
            <a:ext cx="15998993" cy="834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3783" indent="-466891" lvl="1">
              <a:lnSpc>
                <a:spcPts val="4584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"/>
              </a:rPr>
              <a:t>Framework</a:t>
            </a:r>
            <a:r>
              <a:rPr lang="en-US" sz="4325" u="sng">
                <a:solidFill>
                  <a:srgbClr val="F1F0EA"/>
                </a:solidFill>
                <a:latin typeface="Josefin Sans Bold"/>
              </a:rPr>
              <a:t>: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 Utilized Flask to build the web application.</a:t>
            </a:r>
          </a:p>
          <a:p>
            <a:pPr algn="l">
              <a:lnSpc>
                <a:spcPts val="4584"/>
              </a:lnSpc>
            </a:pPr>
          </a:p>
          <a:p>
            <a:pPr algn="l" marL="933783" indent="-466891" lvl="1">
              <a:lnSpc>
                <a:spcPts val="4584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"/>
              </a:rPr>
              <a:t>User Interface: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 Designed a simple UI using HTML templates.</a:t>
            </a:r>
          </a:p>
          <a:p>
            <a:pPr algn="l">
              <a:lnSpc>
                <a:spcPts val="4584"/>
              </a:lnSpc>
            </a:pPr>
          </a:p>
          <a:p>
            <a:pPr algn="l" marL="933783" indent="-466891" lvl="1">
              <a:lnSpc>
                <a:spcPts val="4584"/>
              </a:lnSpc>
              <a:buFont typeface="Arial"/>
              <a:buChar char="•"/>
            </a:pPr>
            <a:r>
              <a:rPr lang="en-US" sz="4325" u="sng">
                <a:solidFill>
                  <a:srgbClr val="FFFFFF"/>
                </a:solidFill>
                <a:latin typeface="Josefin Sans Bold Italics"/>
              </a:rPr>
              <a:t>Prediction Mechanism: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 Enabled users to input author and title to predict the authenticity of news.</a:t>
            </a:r>
          </a:p>
          <a:p>
            <a:pPr algn="l">
              <a:lnSpc>
                <a:spcPts val="4584"/>
              </a:lnSpc>
            </a:pPr>
          </a:p>
          <a:p>
            <a:pPr algn="l" marL="933783" indent="-466891" lvl="1">
              <a:lnSpc>
                <a:spcPts val="4584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"/>
              </a:rPr>
              <a:t>Response Time: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 Implemented a 5-second delay for realistic processing time simulation.</a:t>
            </a:r>
          </a:p>
          <a:p>
            <a:pPr algn="l">
              <a:lnSpc>
                <a:spcPts val="5233"/>
              </a:lnSpc>
            </a:pPr>
          </a:p>
          <a:p>
            <a:pPr algn="l">
              <a:lnSpc>
                <a:spcPts val="5233"/>
              </a:lnSpc>
            </a:pPr>
          </a:p>
          <a:p>
            <a:pPr algn="l">
              <a:lnSpc>
                <a:spcPts val="4757"/>
              </a:lnSpc>
            </a:pPr>
          </a:p>
          <a:p>
            <a:pPr algn="l">
              <a:lnSpc>
                <a:spcPts val="475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91174" y="2074174"/>
            <a:ext cx="15203305" cy="7718125"/>
          </a:xfrm>
          <a:custGeom>
            <a:avLst/>
            <a:gdLst/>
            <a:ahLst/>
            <a:cxnLst/>
            <a:rect r="r" b="b" t="t" l="l"/>
            <a:pathLst>
              <a:path h="7718125" w="15203305">
                <a:moveTo>
                  <a:pt x="0" y="0"/>
                </a:moveTo>
                <a:lnTo>
                  <a:pt x="15203305" y="0"/>
                </a:lnTo>
                <a:lnTo>
                  <a:pt x="15203305" y="7718125"/>
                </a:lnTo>
                <a:lnTo>
                  <a:pt x="0" y="7718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8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531842" y="362312"/>
            <a:ext cx="7309454" cy="1240023"/>
            <a:chOff x="0" y="0"/>
            <a:chExt cx="9745939" cy="165336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9745939" cy="437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7868"/>
              <a:ext cx="9745939" cy="113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20"/>
                </a:lnSpc>
              </a:pPr>
              <a:r>
                <a:rPr lang="en-US" sz="6578" spc="190">
                  <a:solidFill>
                    <a:srgbClr val="F1F0EA"/>
                  </a:solidFill>
                  <a:latin typeface="Noto Serif Display"/>
                </a:rPr>
                <a:t>OUTPUT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37269" y="2077008"/>
            <a:ext cx="14211823" cy="7181292"/>
          </a:xfrm>
          <a:custGeom>
            <a:avLst/>
            <a:gdLst/>
            <a:ahLst/>
            <a:cxnLst/>
            <a:rect r="r" b="b" t="t" l="l"/>
            <a:pathLst>
              <a:path h="7181292" w="14211823">
                <a:moveTo>
                  <a:pt x="0" y="0"/>
                </a:moveTo>
                <a:lnTo>
                  <a:pt x="14211823" y="0"/>
                </a:lnTo>
                <a:lnTo>
                  <a:pt x="14211823" y="7181292"/>
                </a:lnTo>
                <a:lnTo>
                  <a:pt x="0" y="718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76" t="0" r="-86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531842" y="362312"/>
            <a:ext cx="7309454" cy="1240023"/>
            <a:chOff x="0" y="0"/>
            <a:chExt cx="9745939" cy="165336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9745939" cy="437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7868"/>
              <a:ext cx="9745939" cy="1135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20"/>
                </a:lnSpc>
              </a:pPr>
              <a:r>
                <a:rPr lang="en-US" sz="6578" spc="190">
                  <a:solidFill>
                    <a:srgbClr val="F1F0EA"/>
                  </a:solidFill>
                  <a:latin typeface="Noto Serif Display"/>
                </a:rPr>
                <a:t>OUTPUT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6994" y="2175920"/>
            <a:ext cx="1747006" cy="1298223"/>
            <a:chOff x="0" y="0"/>
            <a:chExt cx="2329341" cy="1730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396994" y="7370048"/>
            <a:ext cx="1747006" cy="1298223"/>
            <a:chOff x="0" y="0"/>
            <a:chExt cx="2329341" cy="17309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204" t="0" r="-43206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96994" y="4885940"/>
            <a:ext cx="1747006" cy="1298223"/>
            <a:chOff x="0" y="0"/>
            <a:chExt cx="2329341" cy="17309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204" t="0" r="-43206" b="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497299">
            <a:off x="-2404692" y="-799860"/>
            <a:ext cx="7598418" cy="2023079"/>
            <a:chOff x="0" y="0"/>
            <a:chExt cx="10131224" cy="26974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0"/>
            <a:ext cx="19661391" cy="10287000"/>
          </a:xfrm>
          <a:custGeom>
            <a:avLst/>
            <a:gdLst/>
            <a:ahLst/>
            <a:cxnLst/>
            <a:rect r="r" b="b" t="t" l="l"/>
            <a:pathLst>
              <a:path h="10287000" w="19661391">
                <a:moveTo>
                  <a:pt x="0" y="0"/>
                </a:moveTo>
                <a:lnTo>
                  <a:pt x="19661391" y="0"/>
                </a:lnTo>
                <a:lnTo>
                  <a:pt x="196613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</a:blip>
            <a:stretch>
              <a:fillRect l="0" t="-21400" r="0" b="-1430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67964" y="240255"/>
            <a:ext cx="8978023" cy="34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299862" y="637425"/>
            <a:ext cx="8411537" cy="195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2"/>
              </a:lnSpc>
            </a:pPr>
            <a:r>
              <a:rPr lang="en-US" sz="6920" spc="498" u="sng">
                <a:solidFill>
                  <a:srgbClr val="191919"/>
                </a:solidFill>
                <a:latin typeface="Noto Serif Display ExtraCondensed Ultra-Bold"/>
              </a:rPr>
              <a:t>CONCLUSION</a:t>
            </a:r>
          </a:p>
          <a:p>
            <a:pPr algn="ctr">
              <a:lnSpc>
                <a:spcPts val="761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907193" y="2109245"/>
            <a:ext cx="14473614" cy="923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 spc="11" u="sng">
                <a:solidFill>
                  <a:srgbClr val="000000"/>
                </a:solidFill>
                <a:latin typeface="Canva Sans Bold"/>
              </a:rPr>
              <a:t>Summary</a:t>
            </a:r>
            <a:r>
              <a:rPr lang="en-US" sz="3701" spc="11">
                <a:solidFill>
                  <a:srgbClr val="000000"/>
                </a:solidFill>
                <a:latin typeface="Canva Sans Bold Italics"/>
              </a:rPr>
              <a:t>: Successfully built a machine learning model and integrated it into a web application to detect fake news.</a:t>
            </a:r>
          </a:p>
          <a:p>
            <a:pPr algn="ctr">
              <a:lnSpc>
                <a:spcPts val="5181"/>
              </a:lnSpc>
            </a:pPr>
          </a:p>
          <a:p>
            <a:pPr algn="ctr">
              <a:lnSpc>
                <a:spcPts val="5181"/>
              </a:lnSpc>
            </a:pPr>
            <a:r>
              <a:rPr lang="en-US" sz="3701" spc="11" u="sng">
                <a:solidFill>
                  <a:srgbClr val="000000"/>
                </a:solidFill>
                <a:latin typeface="Canva Sans Bold"/>
              </a:rPr>
              <a:t>Impact:</a:t>
            </a:r>
            <a:r>
              <a:rPr lang="en-US" sz="3701" spc="11">
                <a:solidFill>
                  <a:srgbClr val="000000"/>
                </a:solidFill>
                <a:latin typeface="Canva Sans Bold Italics"/>
              </a:rPr>
              <a:t> Provided a tool that can assist users in verifying the authenticity of news articles, contributing to reducing misinformation.</a:t>
            </a:r>
          </a:p>
          <a:p>
            <a:pPr algn="ctr">
              <a:lnSpc>
                <a:spcPts val="5181"/>
              </a:lnSpc>
            </a:pPr>
          </a:p>
          <a:p>
            <a:pPr algn="ctr">
              <a:lnSpc>
                <a:spcPts val="5181"/>
              </a:lnSpc>
            </a:pPr>
            <a:r>
              <a:rPr lang="en-US" sz="3701" spc="11" u="sng">
                <a:solidFill>
                  <a:srgbClr val="000000"/>
                </a:solidFill>
                <a:latin typeface="Canva Sans Bold Italics"/>
              </a:rPr>
              <a:t>Future Work:</a:t>
            </a:r>
            <a:r>
              <a:rPr lang="en-US" sz="3701" spc="11">
                <a:solidFill>
                  <a:srgbClr val="000000"/>
                </a:solidFill>
                <a:latin typeface="Canva Sans Bold Italics"/>
              </a:rPr>
              <a:t> Plans to enhance the model's accuracy and expand its capabilities by incorporating more sophisticated machine learning techniques and larger datasets.</a:t>
            </a:r>
          </a:p>
          <a:p>
            <a:pPr algn="ctr">
              <a:lnSpc>
                <a:spcPts val="4717"/>
              </a:lnSpc>
            </a:pPr>
          </a:p>
          <a:p>
            <a:pPr algn="ctr">
              <a:lnSpc>
                <a:spcPts val="4717"/>
              </a:lnSpc>
            </a:pPr>
          </a:p>
          <a:p>
            <a:pPr algn="ctr">
              <a:lnSpc>
                <a:spcPts val="4717"/>
              </a:lnSpc>
            </a:pPr>
          </a:p>
          <a:p>
            <a:pPr algn="ctr">
              <a:lnSpc>
                <a:spcPts val="3558"/>
              </a:lnSpc>
            </a:pPr>
          </a:p>
          <a:p>
            <a:pPr algn="ctr">
              <a:lnSpc>
                <a:spcPts val="3558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62312"/>
            <a:ext cx="9558550" cy="2031741"/>
            <a:chOff x="0" y="0"/>
            <a:chExt cx="12744733" cy="270898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050"/>
              <a:ext cx="12744733" cy="448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8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25766"/>
              <a:ext cx="12744733" cy="2183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3"/>
                </a:lnSpc>
              </a:pPr>
              <a:r>
                <a:rPr lang="en-US" sz="6737" spc="195">
                  <a:solidFill>
                    <a:srgbClr val="F1F0EA"/>
                  </a:solidFill>
                  <a:latin typeface="Noto Serif Display"/>
                </a:rPr>
                <a:t>Future Enhancement</a:t>
              </a:r>
            </a:p>
            <a:p>
              <a:pPr algn="ctr">
                <a:lnSpc>
                  <a:spcPts val="606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931471"/>
            <a:ext cx="15998993" cy="1081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3783" indent="-466891" lvl="1">
              <a:lnSpc>
                <a:spcPts val="5492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Semi-Bold"/>
              </a:rPr>
              <a:t>Algorithm Improvement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: Explore advanced algorithms and ensemble methods to improve prediction accuracy.</a:t>
            </a:r>
          </a:p>
          <a:p>
            <a:pPr algn="l">
              <a:lnSpc>
                <a:spcPts val="5492"/>
              </a:lnSpc>
            </a:pPr>
          </a:p>
          <a:p>
            <a:pPr algn="l" marL="933783" indent="-466891" lvl="1">
              <a:lnSpc>
                <a:spcPts val="5492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Semi-Bold"/>
              </a:rPr>
              <a:t>Dataset Expansion</a:t>
            </a:r>
            <a:r>
              <a:rPr lang="en-US" sz="4325" u="sng">
                <a:solidFill>
                  <a:srgbClr val="F1F0EA"/>
                </a:solidFill>
                <a:latin typeface="Josefin Sans"/>
              </a:rPr>
              <a:t>: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 Incorporate larger and more diverse datasets for training.</a:t>
            </a:r>
          </a:p>
          <a:p>
            <a:pPr algn="l">
              <a:lnSpc>
                <a:spcPts val="5492"/>
              </a:lnSpc>
            </a:pPr>
          </a:p>
          <a:p>
            <a:pPr algn="l" marL="933783" indent="-466891" lvl="1">
              <a:lnSpc>
                <a:spcPts val="5492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Semi-Bold"/>
              </a:rPr>
              <a:t>Real-Time Processing</a:t>
            </a:r>
            <a:r>
              <a:rPr lang="en-US" sz="4325" u="sng">
                <a:solidFill>
                  <a:srgbClr val="F1F0EA"/>
                </a:solidFill>
                <a:latin typeface="Josefin Sans"/>
              </a:rPr>
              <a:t>: 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Optimize the application for real-time fake news detection.</a:t>
            </a:r>
          </a:p>
          <a:p>
            <a:pPr algn="l">
              <a:lnSpc>
                <a:spcPts val="5492"/>
              </a:lnSpc>
            </a:pPr>
          </a:p>
          <a:p>
            <a:pPr algn="l" marL="933783" indent="-466891" lvl="1">
              <a:lnSpc>
                <a:spcPts val="5492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Semi-Bold"/>
              </a:rPr>
              <a:t>User Experience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: Enhance the UI for better user interaction and feedback mechanisms.</a:t>
            </a:r>
          </a:p>
          <a:p>
            <a:pPr algn="l">
              <a:lnSpc>
                <a:spcPts val="4800"/>
              </a:lnSpc>
            </a:pPr>
          </a:p>
          <a:p>
            <a:pPr algn="l">
              <a:lnSpc>
                <a:spcPts val="5233"/>
              </a:lnSpc>
            </a:pPr>
          </a:p>
          <a:p>
            <a:pPr algn="l">
              <a:lnSpc>
                <a:spcPts val="5233"/>
              </a:lnSpc>
            </a:pPr>
          </a:p>
          <a:p>
            <a:pPr algn="l">
              <a:lnSpc>
                <a:spcPts val="4757"/>
              </a:lnSpc>
            </a:pPr>
          </a:p>
          <a:p>
            <a:pPr algn="l">
              <a:lnSpc>
                <a:spcPts val="475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3524"/>
            <a:ext cx="18288000" cy="13846600"/>
          </a:xfrm>
          <a:custGeom>
            <a:avLst/>
            <a:gdLst/>
            <a:ahLst/>
            <a:cxnLst/>
            <a:rect r="r" b="b" t="t" l="l"/>
            <a:pathLst>
              <a:path h="13846600" w="18288000">
                <a:moveTo>
                  <a:pt x="0" y="0"/>
                </a:moveTo>
                <a:lnTo>
                  <a:pt x="18288000" y="0"/>
                </a:lnTo>
                <a:lnTo>
                  <a:pt x="18288000" y="13846600"/>
                </a:lnTo>
                <a:lnTo>
                  <a:pt x="0" y="1384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250" r="-95467" b="-142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60953" y="4776802"/>
            <a:ext cx="9696295" cy="194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7"/>
              </a:lnSpc>
            </a:pPr>
            <a:r>
              <a:rPr lang="en-US" sz="14207" spc="-112">
                <a:solidFill>
                  <a:srgbClr val="000000"/>
                </a:solidFill>
                <a:latin typeface="Noto Serif Display ExtraCondensed Ultra-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82353" y="3745783"/>
            <a:ext cx="8323294" cy="81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6"/>
              </a:lnSpc>
            </a:pPr>
            <a:r>
              <a:rPr lang="en-US" sz="4783">
                <a:solidFill>
                  <a:srgbClr val="000000"/>
                </a:solidFill>
                <a:latin typeface="Sloop Script Pro Italics"/>
              </a:rPr>
              <a:t>Rehma S  &amp; Reshma A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39314" y="5982995"/>
            <a:ext cx="1113555" cy="60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259">
                <a:solidFill>
                  <a:srgbClr val="191919"/>
                </a:solidFill>
                <a:latin typeface="Dangwa"/>
              </a:rPr>
              <a:t>LDR SENSOR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07273" y="7597450"/>
          <a:ext cx="3731991" cy="1584417"/>
        </p:xfrm>
        <a:graphic>
          <a:graphicData uri="http://schemas.openxmlformats.org/drawingml/2006/table">
            <a:tbl>
              <a:tblPr/>
              <a:tblGrid>
                <a:gridCol w="3731991"/>
              </a:tblGrid>
              <a:tr h="15844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9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3ED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-3187664" y="5913214"/>
            <a:ext cx="7140480" cy="9258322"/>
            <a:chOff x="0" y="0"/>
            <a:chExt cx="6797299" cy="8813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97294" cy="8813292"/>
            </a:xfrm>
            <a:custGeom>
              <a:avLst/>
              <a:gdLst/>
              <a:ahLst/>
              <a:cxnLst/>
              <a:rect r="r" b="b" t="t" l="l"/>
              <a:pathLst>
                <a:path h="8813292" w="6797294">
                  <a:moveTo>
                    <a:pt x="0" y="0"/>
                  </a:moveTo>
                  <a:lnTo>
                    <a:pt x="6797294" y="0"/>
                  </a:lnTo>
                  <a:lnTo>
                    <a:pt x="6797294" y="8813292"/>
                  </a:lnTo>
                  <a:lnTo>
                    <a:pt x="0" y="8813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1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-333892"/>
            <a:ext cx="18288000" cy="10451074"/>
          </a:xfrm>
          <a:custGeom>
            <a:avLst/>
            <a:gdLst/>
            <a:ahLst/>
            <a:cxnLst/>
            <a:rect r="r" b="b" t="t" l="l"/>
            <a:pathLst>
              <a:path h="10451074" w="18288000">
                <a:moveTo>
                  <a:pt x="0" y="0"/>
                </a:moveTo>
                <a:lnTo>
                  <a:pt x="18288000" y="0"/>
                </a:lnTo>
                <a:lnTo>
                  <a:pt x="18288000" y="10451074"/>
                </a:lnTo>
                <a:lnTo>
                  <a:pt x="0" y="10451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 l="0" t="-7964" r="0" b="-796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2576" y="3086391"/>
            <a:ext cx="8978023" cy="1333709"/>
            <a:chOff x="0" y="0"/>
            <a:chExt cx="11970698" cy="177827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575"/>
              <a:ext cx="11970698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2126"/>
              <a:ext cx="11970698" cy="1226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7"/>
                </a:lnSpc>
              </a:pPr>
              <a:r>
                <a:rPr lang="en-US" sz="7075" spc="-247">
                  <a:solidFill>
                    <a:srgbClr val="C6C6C6"/>
                  </a:solidFill>
                  <a:latin typeface="Noto Serif Display"/>
                </a:rPr>
                <a:t>AGENDA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592226" y="992301"/>
            <a:ext cx="5097576" cy="805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INTRODUCTION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ABSTARCT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SYSTEM ARCHITECTURE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DATA COLLECTION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DATA PROCESSING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MODEL TRAINING 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MODEL EVALUATION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APPLICATION DEVELOPMENT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OUTPUT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CONCLUSION</a:t>
            </a:r>
          </a:p>
          <a:p>
            <a:pPr algn="just" marL="510656" indent="-255328" lvl="1">
              <a:lnSpc>
                <a:spcPts val="5416"/>
              </a:lnSpc>
              <a:buAutoNum type="arabicPeriod" startAt="1"/>
            </a:pPr>
            <a:r>
              <a:rPr lang="en-US" sz="2365" spc="68">
                <a:solidFill>
                  <a:srgbClr val="FFFFFF"/>
                </a:solidFill>
                <a:latin typeface="Canva Sans Bold"/>
              </a:rPr>
              <a:t>FUTURE ENHANCEMENT</a:t>
            </a:r>
          </a:p>
          <a:p>
            <a:pPr algn="ctr">
              <a:lnSpc>
                <a:spcPts val="3535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6994" y="2175920"/>
            <a:ext cx="1747006" cy="1298223"/>
            <a:chOff x="0" y="0"/>
            <a:chExt cx="2329341" cy="1730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396994" y="7370048"/>
            <a:ext cx="1747006" cy="1298223"/>
            <a:chOff x="0" y="0"/>
            <a:chExt cx="2329341" cy="17309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204" t="0" r="-43206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96994" y="4885940"/>
            <a:ext cx="1747006" cy="1298223"/>
            <a:chOff x="0" y="0"/>
            <a:chExt cx="2329341" cy="17309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9307" cy="1731010"/>
            </a:xfrm>
            <a:custGeom>
              <a:avLst/>
              <a:gdLst/>
              <a:ahLst/>
              <a:cxnLst/>
              <a:rect r="r" b="b" t="t" l="l"/>
              <a:pathLst>
                <a:path h="1731010" w="2329307">
                  <a:moveTo>
                    <a:pt x="0" y="0"/>
                  </a:moveTo>
                  <a:lnTo>
                    <a:pt x="2329307" y="0"/>
                  </a:lnTo>
                  <a:lnTo>
                    <a:pt x="2329307" y="1731010"/>
                  </a:lnTo>
                  <a:lnTo>
                    <a:pt x="0" y="173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204" t="0" r="-43206" b="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497299">
            <a:off x="-2404692" y="-799860"/>
            <a:ext cx="7598418" cy="2023079"/>
            <a:chOff x="0" y="0"/>
            <a:chExt cx="10131224" cy="26974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0"/>
            <a:ext cx="19661391" cy="10287000"/>
          </a:xfrm>
          <a:custGeom>
            <a:avLst/>
            <a:gdLst/>
            <a:ahLst/>
            <a:cxnLst/>
            <a:rect r="r" b="b" t="t" l="l"/>
            <a:pathLst>
              <a:path h="10287000" w="19661391">
                <a:moveTo>
                  <a:pt x="0" y="0"/>
                </a:moveTo>
                <a:lnTo>
                  <a:pt x="19661391" y="0"/>
                </a:lnTo>
                <a:lnTo>
                  <a:pt x="196613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</a:blip>
            <a:stretch>
              <a:fillRect l="0" t="-21400" r="0" b="-1430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87721" y="1906306"/>
            <a:ext cx="5080243" cy="7257490"/>
            <a:chOff x="0" y="0"/>
            <a:chExt cx="6773657" cy="96766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73672" cy="9676638"/>
            </a:xfrm>
            <a:custGeom>
              <a:avLst/>
              <a:gdLst/>
              <a:ahLst/>
              <a:cxnLst/>
              <a:rect r="r" b="b" t="t" l="l"/>
              <a:pathLst>
                <a:path h="9676638" w="6773672">
                  <a:moveTo>
                    <a:pt x="3386836" y="9676638"/>
                  </a:moveTo>
                  <a:cubicBezTo>
                    <a:pt x="1517269" y="9676638"/>
                    <a:pt x="0" y="8159369"/>
                    <a:pt x="0" y="6289802"/>
                  </a:cubicBezTo>
                  <a:lnTo>
                    <a:pt x="0" y="3386836"/>
                  </a:lnTo>
                  <a:cubicBezTo>
                    <a:pt x="0" y="1517269"/>
                    <a:pt x="1517269" y="0"/>
                    <a:pt x="3386836" y="0"/>
                  </a:cubicBezTo>
                  <a:cubicBezTo>
                    <a:pt x="5256403" y="0"/>
                    <a:pt x="6773672" y="1517269"/>
                    <a:pt x="6773672" y="3386836"/>
                  </a:cubicBezTo>
                  <a:lnTo>
                    <a:pt x="6773672" y="6289802"/>
                  </a:lnTo>
                  <a:cubicBezTo>
                    <a:pt x="6773672" y="8159369"/>
                    <a:pt x="5256403" y="9676638"/>
                    <a:pt x="3386836" y="9676638"/>
                  </a:cubicBezTo>
                  <a:close/>
                </a:path>
              </a:pathLst>
            </a:custGeom>
            <a:blipFill>
              <a:blip r:embed="rId5">
                <a:alphaModFix amt="84000"/>
              </a:blip>
              <a:stretch>
                <a:fillRect l="-61304" t="-2442" r="-5333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767964" y="240255"/>
            <a:ext cx="8978023" cy="34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005539" y="662852"/>
            <a:ext cx="8474255" cy="99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sz="6972" spc="501" u="sng">
                <a:solidFill>
                  <a:srgbClr val="191919"/>
                </a:solidFill>
                <a:latin typeface="Noto Serif Display ExtraCondensed Ultra-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7964" y="2137820"/>
            <a:ext cx="12520036" cy="915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540" indent="-388770" lvl="1">
              <a:lnSpc>
                <a:spcPts val="4717"/>
              </a:lnSpc>
              <a:buFont typeface="Arial"/>
              <a:buChar char="•"/>
            </a:pPr>
            <a:r>
              <a:rPr lang="en-US" sz="3601" spc="10" u="sng">
                <a:solidFill>
                  <a:srgbClr val="000000"/>
                </a:solidFill>
                <a:latin typeface="Canva Sans Bold"/>
              </a:rPr>
              <a:t>Purpose:</a:t>
            </a:r>
            <a:r>
              <a:rPr lang="en-US" sz="3601" spc="1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601" spc="10">
                <a:solidFill>
                  <a:srgbClr val="000000"/>
                </a:solidFill>
                <a:latin typeface="Canva Sans Bold Italics"/>
              </a:rPr>
              <a:t>Develop an automated system to</a:t>
            </a:r>
          </a:p>
          <a:p>
            <a:pPr algn="ctr">
              <a:lnSpc>
                <a:spcPts val="4717"/>
              </a:lnSpc>
            </a:pPr>
            <a:r>
              <a:rPr lang="en-US" sz="3601" spc="10">
                <a:solidFill>
                  <a:srgbClr val="000000"/>
                </a:solidFill>
                <a:latin typeface="Canva Sans Bold Italics"/>
              </a:rPr>
              <a:t>detect fake news using machine learning techniques.</a:t>
            </a:r>
          </a:p>
          <a:p>
            <a:pPr algn="ctr">
              <a:lnSpc>
                <a:spcPts val="4717"/>
              </a:lnSpc>
            </a:pPr>
          </a:p>
          <a:p>
            <a:pPr algn="ctr" marL="777540" indent="-388770" lvl="1">
              <a:lnSpc>
                <a:spcPts val="4717"/>
              </a:lnSpc>
              <a:buFont typeface="Arial"/>
              <a:buChar char="•"/>
            </a:pPr>
            <a:r>
              <a:rPr lang="en-US" sz="3601" spc="10" u="sng">
                <a:solidFill>
                  <a:srgbClr val="000000"/>
                </a:solidFill>
                <a:latin typeface="Canva Sans Bold"/>
              </a:rPr>
              <a:t>Problem:</a:t>
            </a:r>
            <a:r>
              <a:rPr lang="en-US" sz="3601" spc="10">
                <a:solidFill>
                  <a:srgbClr val="000000"/>
                </a:solidFill>
                <a:latin typeface="Canva Sans Bold Italics"/>
              </a:rPr>
              <a:t> Rapid spread of misinformation via the internet and social media affects society and individuals.</a:t>
            </a:r>
          </a:p>
          <a:p>
            <a:pPr algn="ctr">
              <a:lnSpc>
                <a:spcPts val="4717"/>
              </a:lnSpc>
            </a:pPr>
          </a:p>
          <a:p>
            <a:pPr algn="ctr" marL="777540" indent="-388770" lvl="1">
              <a:lnSpc>
                <a:spcPts val="4717"/>
              </a:lnSpc>
              <a:buFont typeface="Arial"/>
              <a:buChar char="•"/>
            </a:pPr>
            <a:r>
              <a:rPr lang="en-US" sz="3601" spc="10" u="sng">
                <a:solidFill>
                  <a:srgbClr val="000000"/>
                </a:solidFill>
                <a:latin typeface="Canva Sans Bold"/>
              </a:rPr>
              <a:t>Objective</a:t>
            </a:r>
            <a:r>
              <a:rPr lang="en-US" sz="3601" spc="10">
                <a:solidFill>
                  <a:srgbClr val="000000"/>
                </a:solidFill>
                <a:latin typeface="Canva Sans Bold Italics"/>
              </a:rPr>
              <a:t>: Improve news reliability and reduce the dissemination of false information.</a:t>
            </a:r>
          </a:p>
          <a:p>
            <a:pPr algn="ctr">
              <a:lnSpc>
                <a:spcPts val="4717"/>
              </a:lnSpc>
            </a:pPr>
          </a:p>
          <a:p>
            <a:pPr algn="ctr" marL="777540" indent="-388770" lvl="1">
              <a:lnSpc>
                <a:spcPts val="4717"/>
              </a:lnSpc>
              <a:buFont typeface="Arial"/>
              <a:buChar char="•"/>
            </a:pPr>
            <a:r>
              <a:rPr lang="en-US" sz="3601" spc="10" u="sng">
                <a:solidFill>
                  <a:srgbClr val="000000"/>
                </a:solidFill>
                <a:latin typeface="Canva Sans Bold"/>
              </a:rPr>
              <a:t>Approach: </a:t>
            </a:r>
            <a:r>
              <a:rPr lang="en-US" sz="3601" spc="10">
                <a:solidFill>
                  <a:srgbClr val="000000"/>
                </a:solidFill>
                <a:latin typeface="Canva Sans Bold Italics"/>
              </a:rPr>
              <a:t>Utilize machine learning algorithms to analyze and classify news articles as real or fake.</a:t>
            </a:r>
          </a:p>
          <a:p>
            <a:pPr algn="ctr">
              <a:lnSpc>
                <a:spcPts val="4717"/>
              </a:lnSpc>
            </a:pPr>
          </a:p>
          <a:p>
            <a:pPr algn="ctr">
              <a:lnSpc>
                <a:spcPts val="4717"/>
              </a:lnSpc>
            </a:pPr>
          </a:p>
          <a:p>
            <a:pPr algn="ctr">
              <a:lnSpc>
                <a:spcPts val="3558"/>
              </a:lnSpc>
            </a:pPr>
          </a:p>
          <a:p>
            <a:pPr algn="ctr">
              <a:lnSpc>
                <a:spcPts val="3558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838720" y="362312"/>
            <a:ext cx="8978023" cy="1333709"/>
            <a:chOff x="0" y="0"/>
            <a:chExt cx="11970698" cy="17782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11970698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52126"/>
              <a:ext cx="11970698" cy="1226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7"/>
                </a:lnSpc>
              </a:pPr>
              <a:r>
                <a:rPr lang="en-US" sz="7075" spc="205">
                  <a:solidFill>
                    <a:srgbClr val="F1F0EA"/>
                  </a:solidFill>
                  <a:latin typeface="Noto Serif Display"/>
                </a:rPr>
                <a:t>ABSTRACT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53788" y="2282878"/>
            <a:ext cx="16780423" cy="902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3783" indent="-466891" lvl="1">
              <a:lnSpc>
                <a:spcPts val="4757"/>
              </a:lnSpc>
              <a:buFont typeface="Arial"/>
              <a:buChar char="•"/>
            </a:pPr>
            <a:r>
              <a:rPr lang="en-US" sz="4325" u="sng">
                <a:solidFill>
                  <a:srgbClr val="FFFFFF"/>
                </a:solidFill>
                <a:latin typeface="Josefin Sans Bold"/>
              </a:rPr>
              <a:t>Purpose:</a:t>
            </a:r>
            <a:r>
              <a:rPr lang="en-US" sz="4325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Develop an automated system to</a:t>
            </a:r>
          </a:p>
          <a:p>
            <a:pPr algn="l">
              <a:lnSpc>
                <a:spcPts val="4757"/>
              </a:lnSpc>
            </a:pPr>
            <a:r>
              <a:rPr lang="en-US" sz="4325">
                <a:solidFill>
                  <a:srgbClr val="F1F0EA"/>
                </a:solidFill>
                <a:latin typeface="Josefin Sans Italics"/>
              </a:rPr>
              <a:t>     d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etect fake news using machine learning techniques</a:t>
            </a:r>
            <a:r>
              <a:rPr lang="en-US" sz="4325">
                <a:solidFill>
                  <a:srgbClr val="FFFFFF"/>
                </a:solidFill>
                <a:latin typeface="Josefin Sans Italics"/>
              </a:rPr>
              <a:t>.</a:t>
            </a:r>
          </a:p>
          <a:p>
            <a:pPr algn="l">
              <a:lnSpc>
                <a:spcPts val="4757"/>
              </a:lnSpc>
            </a:pPr>
          </a:p>
          <a:p>
            <a:pPr algn="l" marL="933783" indent="-466891" lvl="1">
              <a:lnSpc>
                <a:spcPts val="4757"/>
              </a:lnSpc>
              <a:buFont typeface="Arial"/>
              <a:buChar char="•"/>
            </a:pPr>
            <a:r>
              <a:rPr lang="en-US" sz="4325" u="sng">
                <a:solidFill>
                  <a:srgbClr val="FFFFFF"/>
                </a:solidFill>
                <a:latin typeface="Josefin Sans Bold"/>
              </a:rPr>
              <a:t>Significance</a:t>
            </a:r>
            <a:r>
              <a:rPr lang="en-US" sz="4325">
                <a:solidFill>
                  <a:srgbClr val="FFFFFF"/>
                </a:solidFill>
                <a:latin typeface="Josefin Sans Bold"/>
              </a:rPr>
              <a:t>:</a:t>
            </a:r>
            <a:r>
              <a:rPr lang="en-US" sz="4325">
                <a:solidFill>
                  <a:srgbClr val="FFFFFF"/>
                </a:solidFill>
                <a:latin typeface="Josefin Sans Italics"/>
              </a:rPr>
              <a:t> Address the growing issue of misinformation spread through online and social media platforms.</a:t>
            </a:r>
          </a:p>
          <a:p>
            <a:pPr algn="l">
              <a:lnSpc>
                <a:spcPts val="4757"/>
              </a:lnSpc>
            </a:pPr>
          </a:p>
          <a:p>
            <a:pPr algn="l" marL="933783" indent="-466891" lvl="1">
              <a:lnSpc>
                <a:spcPts val="4757"/>
              </a:lnSpc>
              <a:buFont typeface="Arial"/>
              <a:buChar char="•"/>
            </a:pPr>
            <a:r>
              <a:rPr lang="en-US" sz="4325" u="sng">
                <a:solidFill>
                  <a:srgbClr val="FFFFFF"/>
                </a:solidFill>
                <a:latin typeface="Josefin Sans Bold"/>
              </a:rPr>
              <a:t>Methodology:</a:t>
            </a:r>
            <a:r>
              <a:rPr lang="en-US" sz="4325">
                <a:solidFill>
                  <a:srgbClr val="FFFFFF"/>
                </a:solidFill>
                <a:latin typeface="Josefin Sans Italics"/>
              </a:rPr>
              <a:t> Employed Logistic Regression with text preprocessing, TF-IDF vectorization, and stemming techniques.</a:t>
            </a:r>
          </a:p>
          <a:p>
            <a:pPr algn="l">
              <a:lnSpc>
                <a:spcPts val="4757"/>
              </a:lnSpc>
            </a:pPr>
          </a:p>
          <a:p>
            <a:pPr algn="l" marL="933783" indent="-466891" lvl="1">
              <a:lnSpc>
                <a:spcPts val="4757"/>
              </a:lnSpc>
              <a:buFont typeface="Arial"/>
              <a:buChar char="•"/>
            </a:pPr>
            <a:r>
              <a:rPr lang="en-US" sz="4325" u="sng">
                <a:solidFill>
                  <a:srgbClr val="FFFFFF"/>
                </a:solidFill>
                <a:latin typeface="Josefin Sans Bold"/>
              </a:rPr>
              <a:t>Outcome:</a:t>
            </a:r>
            <a:r>
              <a:rPr lang="en-US" sz="4325">
                <a:solidFill>
                  <a:srgbClr val="FFFFFF"/>
                </a:solidFill>
                <a:latin typeface="Josefin Sans Italics"/>
              </a:rPr>
              <a:t> Developed a model to predict the authenticity of news articles, enhancing the accuracy and reliability of information dissemination.</a:t>
            </a:r>
          </a:p>
          <a:p>
            <a:pPr algn="l">
              <a:lnSpc>
                <a:spcPts val="4757"/>
              </a:lnSpc>
            </a:pPr>
          </a:p>
          <a:p>
            <a:pPr algn="l">
              <a:lnSpc>
                <a:spcPts val="4757"/>
              </a:lnSpc>
            </a:pPr>
          </a:p>
          <a:p>
            <a:pPr algn="l">
              <a:lnSpc>
                <a:spcPts val="475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91302" y="1353319"/>
            <a:ext cx="8075147" cy="8247626"/>
          </a:xfrm>
          <a:custGeom>
            <a:avLst/>
            <a:gdLst/>
            <a:ahLst/>
            <a:cxnLst/>
            <a:rect r="r" b="b" t="t" l="l"/>
            <a:pathLst>
              <a:path h="8247626" w="8075147">
                <a:moveTo>
                  <a:pt x="0" y="0"/>
                </a:moveTo>
                <a:lnTo>
                  <a:pt x="8075147" y="0"/>
                </a:lnTo>
                <a:lnTo>
                  <a:pt x="8075147" y="8247626"/>
                </a:lnTo>
                <a:lnTo>
                  <a:pt x="0" y="8247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894537" y="2536952"/>
            <a:ext cx="9140082" cy="2384358"/>
            <a:chOff x="0" y="0"/>
            <a:chExt cx="12186776" cy="31791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12186776" cy="418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01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2374"/>
              <a:ext cx="12186776" cy="3036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96"/>
                </a:lnSpc>
              </a:pPr>
              <a:r>
                <a:rPr lang="en-US" sz="6306" spc="182">
                  <a:solidFill>
                    <a:srgbClr val="F1F0EA"/>
                  </a:solidFill>
                  <a:latin typeface="Noto Serif Display"/>
                </a:rPr>
                <a:t>SYSTEM ARCHITECTURE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3788" y="362312"/>
            <a:ext cx="8978023" cy="2133766"/>
            <a:chOff x="0" y="0"/>
            <a:chExt cx="11970698" cy="284502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11970698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52126"/>
              <a:ext cx="11970698" cy="2292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7"/>
                </a:lnSpc>
              </a:pPr>
              <a:r>
                <a:rPr lang="en-US" sz="7075" spc="205">
                  <a:solidFill>
                    <a:srgbClr val="F1F0EA"/>
                  </a:solidFill>
                  <a:latin typeface="Noto Serif Display Semi-Bold"/>
                </a:rPr>
                <a:t>Data Collection</a:t>
              </a:r>
            </a:p>
            <a:p>
              <a:pPr algn="ctr">
                <a:lnSpc>
                  <a:spcPts val="636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53788" y="2477028"/>
            <a:ext cx="16780423" cy="715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3783" indent="-466891" lvl="1">
              <a:lnSpc>
                <a:spcPts val="5233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 Italics"/>
              </a:rPr>
              <a:t>Dataset Source</a:t>
            </a:r>
            <a:r>
              <a:rPr lang="en-US" sz="4325" u="sng">
                <a:solidFill>
                  <a:srgbClr val="F1F0EA"/>
                </a:solidFill>
                <a:latin typeface="Josefin Sans Bold Italics"/>
              </a:rPr>
              <a:t>: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 Used a subset of the 'train.csv' dataset from a publicly available source like kaggle.</a:t>
            </a:r>
          </a:p>
          <a:p>
            <a:pPr algn="l">
              <a:lnSpc>
                <a:spcPts val="5233"/>
              </a:lnSpc>
            </a:pPr>
          </a:p>
          <a:p>
            <a:pPr algn="l" marL="933783" indent="-466891" lvl="1">
              <a:lnSpc>
                <a:spcPts val="5233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 Italics"/>
              </a:rPr>
              <a:t>Preprocessing: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 Combined author and title to form the content, and handled missing values by filling them with empty strings.</a:t>
            </a:r>
          </a:p>
          <a:p>
            <a:pPr algn="l">
              <a:lnSpc>
                <a:spcPts val="5233"/>
              </a:lnSpc>
            </a:pPr>
          </a:p>
          <a:p>
            <a:pPr algn="l" marL="933783" indent="-466891" lvl="1">
              <a:lnSpc>
                <a:spcPts val="5233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 Italics"/>
              </a:rPr>
              <a:t>Sampling: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 Randomly selected 50% of the data for use to ensure manageability and reproducibility.</a:t>
            </a:r>
          </a:p>
          <a:p>
            <a:pPr algn="l">
              <a:lnSpc>
                <a:spcPts val="5233"/>
              </a:lnSpc>
            </a:pPr>
          </a:p>
          <a:p>
            <a:pPr algn="l">
              <a:lnSpc>
                <a:spcPts val="4757"/>
              </a:lnSpc>
            </a:pPr>
          </a:p>
          <a:p>
            <a:pPr algn="l">
              <a:lnSpc>
                <a:spcPts val="475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3788" y="563150"/>
            <a:ext cx="10317619" cy="2133766"/>
            <a:chOff x="0" y="0"/>
            <a:chExt cx="13756825" cy="284502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13756825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52126"/>
              <a:ext cx="13756825" cy="2292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7"/>
                </a:lnSpc>
              </a:pPr>
              <a:r>
                <a:rPr lang="en-US" sz="7075" spc="205">
                  <a:solidFill>
                    <a:srgbClr val="F1F0EA"/>
                  </a:solidFill>
                  <a:latin typeface="Noto Serif Display Semi-Bold"/>
                </a:rPr>
                <a:t>Data Preprocessing</a:t>
              </a:r>
            </a:p>
            <a:p>
              <a:pPr algn="ctr">
                <a:lnSpc>
                  <a:spcPts val="636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53788" y="2282878"/>
            <a:ext cx="16780423" cy="842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3783" indent="-466891" lvl="1">
              <a:lnSpc>
                <a:spcPts val="4757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Semi-Bold"/>
              </a:rPr>
              <a:t>Text Cleaning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: Removed non-alphabetic characters and converted text to lowercase.</a:t>
            </a:r>
          </a:p>
          <a:p>
            <a:pPr algn="l">
              <a:lnSpc>
                <a:spcPts val="4757"/>
              </a:lnSpc>
            </a:pPr>
          </a:p>
          <a:p>
            <a:pPr algn="l" marL="933783" indent="-466891" lvl="1">
              <a:lnSpc>
                <a:spcPts val="4757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"/>
              </a:rPr>
              <a:t>Stopword Removal:</a:t>
            </a:r>
            <a:r>
              <a:rPr lang="en-US" sz="4325" u="sng">
                <a:solidFill>
                  <a:srgbClr val="F1F0EA"/>
                </a:solidFill>
                <a:latin typeface="Josefin Sans Bold Italics"/>
              </a:rPr>
              <a:t> 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Eliminated common English stopwords to focus on significant words.</a:t>
            </a:r>
          </a:p>
          <a:p>
            <a:pPr algn="l">
              <a:lnSpc>
                <a:spcPts val="4757"/>
              </a:lnSpc>
            </a:pPr>
          </a:p>
          <a:p>
            <a:pPr algn="l" marL="933783" indent="-466891" lvl="1">
              <a:lnSpc>
                <a:spcPts val="4757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"/>
              </a:rPr>
              <a:t>Stemming: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 Applied the Porter Stemmer to reduce words to their root form.</a:t>
            </a:r>
          </a:p>
          <a:p>
            <a:pPr algn="l">
              <a:lnSpc>
                <a:spcPts val="4757"/>
              </a:lnSpc>
            </a:pPr>
          </a:p>
          <a:p>
            <a:pPr algn="l" marL="933783" indent="-466891" lvl="1">
              <a:lnSpc>
                <a:spcPts val="4757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"/>
              </a:rPr>
              <a:t>Vectorization: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 Converted text to numerical form using TF-IDF Vectorizer.</a:t>
            </a:r>
          </a:p>
          <a:p>
            <a:pPr algn="l">
              <a:lnSpc>
                <a:spcPts val="4757"/>
              </a:lnSpc>
            </a:pPr>
          </a:p>
          <a:p>
            <a:pPr algn="l">
              <a:lnSpc>
                <a:spcPts val="4757"/>
              </a:lnSpc>
            </a:pPr>
          </a:p>
          <a:p>
            <a:pPr algn="l">
              <a:lnSpc>
                <a:spcPts val="475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3788" y="563150"/>
            <a:ext cx="10317619" cy="2933824"/>
            <a:chOff x="0" y="0"/>
            <a:chExt cx="13756825" cy="39117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13756825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52126"/>
              <a:ext cx="13756825" cy="3359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7"/>
                </a:lnSpc>
              </a:pPr>
              <a:r>
                <a:rPr lang="en-US" sz="7075" spc="205">
                  <a:solidFill>
                    <a:srgbClr val="F1F0EA"/>
                  </a:solidFill>
                  <a:latin typeface="Noto Serif Display Semi-Bold"/>
                </a:rPr>
                <a:t>Model Training</a:t>
              </a:r>
            </a:p>
            <a:p>
              <a:pPr algn="ctr">
                <a:lnSpc>
                  <a:spcPts val="6367"/>
                </a:lnSpc>
              </a:pPr>
            </a:p>
            <a:p>
              <a:pPr algn="ctr">
                <a:lnSpc>
                  <a:spcPts val="636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56378" y="2570172"/>
            <a:ext cx="14992714" cy="733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3783" indent="-466891" lvl="1">
              <a:lnSpc>
                <a:spcPts val="5363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"/>
              </a:rPr>
              <a:t>Model Choice</a:t>
            </a:r>
            <a:r>
              <a:rPr lang="en-US" sz="4325" u="sng">
                <a:solidFill>
                  <a:srgbClr val="F1F0EA"/>
                </a:solidFill>
                <a:latin typeface="Josefin Sans Bold"/>
              </a:rPr>
              <a:t>: 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Selected Logistic Regression for its efficiency and effectiveness in binary classification tasks.</a:t>
            </a:r>
          </a:p>
          <a:p>
            <a:pPr algn="l">
              <a:lnSpc>
                <a:spcPts val="5363"/>
              </a:lnSpc>
            </a:pPr>
          </a:p>
          <a:p>
            <a:pPr algn="l" marL="933783" indent="-466891" lvl="1">
              <a:lnSpc>
                <a:spcPts val="5363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"/>
              </a:rPr>
              <a:t>Train-Test Split: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 Split the dataset into training (80%) and testing (20%) sets.</a:t>
            </a:r>
          </a:p>
          <a:p>
            <a:pPr algn="l">
              <a:lnSpc>
                <a:spcPts val="5363"/>
              </a:lnSpc>
            </a:pPr>
          </a:p>
          <a:p>
            <a:pPr algn="l" marL="933783" indent="-466891" lvl="1">
              <a:lnSpc>
                <a:spcPts val="5363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 Italics"/>
              </a:rPr>
              <a:t>Training Process</a:t>
            </a:r>
            <a:r>
              <a:rPr lang="en-US" sz="4325">
                <a:solidFill>
                  <a:srgbClr val="F1F0EA"/>
                </a:solidFill>
                <a:latin typeface="Josefin Sans Italics"/>
              </a:rPr>
              <a:t>: Trained the Logistic Regression model on the training data.</a:t>
            </a:r>
          </a:p>
          <a:p>
            <a:pPr algn="l">
              <a:lnSpc>
                <a:spcPts val="5363"/>
              </a:lnSpc>
            </a:pPr>
          </a:p>
          <a:p>
            <a:pPr algn="l">
              <a:lnSpc>
                <a:spcPts val="4757"/>
              </a:lnSpc>
            </a:pPr>
          </a:p>
          <a:p>
            <a:pPr algn="l">
              <a:lnSpc>
                <a:spcPts val="475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04" y="-651510"/>
            <a:ext cx="16101246" cy="10667075"/>
          </a:xfrm>
          <a:custGeom>
            <a:avLst/>
            <a:gdLst/>
            <a:ahLst/>
            <a:cxnLst/>
            <a:rect r="r" b="b" t="t" l="l"/>
            <a:pathLst>
              <a:path h="10667075" w="16101246">
                <a:moveTo>
                  <a:pt x="0" y="0"/>
                </a:moveTo>
                <a:lnTo>
                  <a:pt x="16101246" y="0"/>
                </a:lnTo>
                <a:lnTo>
                  <a:pt x="16101246" y="10667075"/>
                </a:lnTo>
                <a:lnTo>
                  <a:pt x="0" y="1066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1277" y="3430299"/>
            <a:ext cx="3078208" cy="53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068" spc="132">
                <a:solidFill>
                  <a:srgbClr val="000000"/>
                </a:solidFill>
                <a:latin typeface="Ibarra Real Nova Bold"/>
              </a:rPr>
              <a:t>Goal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7446181" y="-13892921"/>
            <a:ext cx="14908974" cy="14908974"/>
          </a:xfrm>
          <a:custGeom>
            <a:avLst/>
            <a:gdLst/>
            <a:ahLst/>
            <a:cxnLst/>
            <a:rect r="r" b="b" t="t" l="l"/>
            <a:pathLst>
              <a:path h="14908974" w="14908974">
                <a:moveTo>
                  <a:pt x="0" y="0"/>
                </a:moveTo>
                <a:lnTo>
                  <a:pt x="14908974" y="0"/>
                </a:lnTo>
                <a:lnTo>
                  <a:pt x="14908974" y="14908974"/>
                </a:lnTo>
                <a:lnTo>
                  <a:pt x="0" y="1490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831402">
            <a:off x="12649883" y="-649227"/>
            <a:ext cx="7598418" cy="2023079"/>
            <a:chOff x="0" y="0"/>
            <a:chExt cx="10131224" cy="2697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1171" cy="2697480"/>
            </a:xfrm>
            <a:custGeom>
              <a:avLst/>
              <a:gdLst/>
              <a:ahLst/>
              <a:cxnLst/>
              <a:rect r="r" b="b" t="t" l="l"/>
              <a:pathLst>
                <a:path h="2697480" w="10131171">
                  <a:moveTo>
                    <a:pt x="0" y="0"/>
                  </a:moveTo>
                  <a:lnTo>
                    <a:pt x="10131171" y="0"/>
                  </a:lnTo>
                  <a:lnTo>
                    <a:pt x="10131171" y="2697480"/>
                  </a:lnTo>
                  <a:lnTo>
                    <a:pt x="0" y="269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62312"/>
            <a:ext cx="8978023" cy="2933824"/>
            <a:chOff x="0" y="0"/>
            <a:chExt cx="11970698" cy="39117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11970698" cy="462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2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52126"/>
              <a:ext cx="11970698" cy="3359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7"/>
                </a:lnSpc>
              </a:pPr>
              <a:r>
                <a:rPr lang="en-US" sz="7075" spc="205">
                  <a:solidFill>
                    <a:srgbClr val="F1F0EA"/>
                  </a:solidFill>
                  <a:latin typeface="Noto Serif Display Semi-Bold"/>
                </a:rPr>
                <a:t>Model Evaluation</a:t>
              </a:r>
            </a:p>
            <a:p>
              <a:pPr algn="ctr">
                <a:lnSpc>
                  <a:spcPts val="6367"/>
                </a:lnSpc>
              </a:pPr>
            </a:p>
            <a:p>
              <a:pPr algn="ctr">
                <a:lnSpc>
                  <a:spcPts val="636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50099" y="2360287"/>
            <a:ext cx="15998993" cy="765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3783" indent="-466891" lvl="1">
              <a:lnSpc>
                <a:spcPts val="5060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Bold"/>
              </a:rPr>
              <a:t>Performance Metrics</a:t>
            </a:r>
            <a:r>
              <a:rPr lang="en-US" sz="4325" u="sng">
                <a:solidFill>
                  <a:srgbClr val="F1F0EA"/>
                </a:solidFill>
                <a:latin typeface="Josefin Sans Bold"/>
              </a:rPr>
              <a:t>: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 Used accuracy score to evaluate model performance.</a:t>
            </a:r>
          </a:p>
          <a:p>
            <a:pPr algn="l">
              <a:lnSpc>
                <a:spcPts val="5060"/>
              </a:lnSpc>
            </a:pPr>
          </a:p>
          <a:p>
            <a:pPr algn="l" marL="933783" indent="-466891" lvl="1">
              <a:lnSpc>
                <a:spcPts val="5060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Semi-Bold"/>
              </a:rPr>
              <a:t>Results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: Achieved satisfactory accuracy on the test set, indicating the model's reliability in predicting fake news.</a:t>
            </a:r>
          </a:p>
          <a:p>
            <a:pPr algn="l">
              <a:lnSpc>
                <a:spcPts val="5060"/>
              </a:lnSpc>
            </a:pPr>
          </a:p>
          <a:p>
            <a:pPr algn="l" marL="933783" indent="-466891" lvl="1">
              <a:lnSpc>
                <a:spcPts val="5060"/>
              </a:lnSpc>
              <a:buFont typeface="Arial"/>
              <a:buChar char="•"/>
            </a:pPr>
            <a:r>
              <a:rPr lang="en-US" sz="4325" u="sng">
                <a:solidFill>
                  <a:srgbClr val="F1F0EA"/>
                </a:solidFill>
                <a:latin typeface="Josefin Sans Semi-Bold"/>
              </a:rPr>
              <a:t>Comparison</a:t>
            </a:r>
            <a:r>
              <a:rPr lang="en-US" sz="4325" u="sng">
                <a:solidFill>
                  <a:srgbClr val="F1F0EA"/>
                </a:solidFill>
                <a:latin typeface="Josefin Sans"/>
              </a:rPr>
              <a:t>:</a:t>
            </a:r>
            <a:r>
              <a:rPr lang="en-US" sz="4325">
                <a:solidFill>
                  <a:srgbClr val="F1F0EA"/>
                </a:solidFill>
                <a:latin typeface="Josefin Sans"/>
              </a:rPr>
              <a:t> Compared performance with other potential models and chose Logistic Regression based on results.</a:t>
            </a:r>
          </a:p>
          <a:p>
            <a:pPr algn="l">
              <a:lnSpc>
                <a:spcPts val="5233"/>
              </a:lnSpc>
            </a:pPr>
          </a:p>
          <a:p>
            <a:pPr algn="l">
              <a:lnSpc>
                <a:spcPts val="5233"/>
              </a:lnSpc>
            </a:pPr>
          </a:p>
          <a:p>
            <a:pPr algn="l">
              <a:lnSpc>
                <a:spcPts val="4757"/>
              </a:lnSpc>
            </a:pPr>
          </a:p>
          <a:p>
            <a:pPr algn="l">
              <a:lnSpc>
                <a:spcPts val="475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DAGFrt3wCUk</dc:identifier>
  <dcterms:modified xsi:type="dcterms:W3CDTF">2011-08-01T06:04:30Z</dcterms:modified>
  <cp:revision>1</cp:revision>
  <dc:title>FOML-PPT 211,213</dc:title>
</cp:coreProperties>
</file>